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3.jpeg" ContentType="image/jpeg"/>
  <Override PartName="/ppt/media/image12.png" ContentType="image/png"/>
  <Override PartName="/ppt/media/image49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jpeg" ContentType="image/jpe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37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39.png" ContentType="image/png"/>
  <Override PartName="/ppt/media/image9.png" ContentType="image/png"/>
  <Override PartName="/ppt/media/image4.png" ContentType="image/png"/>
  <Override PartName="/ppt/media/image34.png" ContentType="image/png"/>
  <Override PartName="/ppt/media/image38.png" ContentType="image/png"/>
  <Override PartName="/ppt/media/image8.png" ContentType="image/png"/>
  <Override PartName="/ppt/media/image18.png" ContentType="image/png"/>
  <Override PartName="/ppt/media/image20.png" ContentType="image/png"/>
  <Override PartName="/ppt/media/image28.png" ContentType="image/png"/>
  <Override PartName="/ppt/media/image7.jpeg" ContentType="image/jpe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47.png" ContentType="image/png"/>
  <Override PartName="/ppt/media/image5.png" ContentType="image/png"/>
  <Override PartName="/ppt/media/image35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9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1EADE94-5D74-413C-BB30-A24DF1ADDA91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79FC3FA-4461-4F47-90F7-74CE33444E1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7583760" y="3599640"/>
            <a:ext cx="716760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9EAA39F-8B36-439C-90E5-1DBD3F9F183C}" type="datetime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2/7/23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742F4A-1F66-4E4A-A285-4745A852E25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8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2466F6-B311-4C88-ACCA-21528D8BD807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40F9E2-3CFC-403B-B2B2-5990D6A5934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2DE986-3D30-478A-A79A-4AE7ECC7A295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256479-6522-4638-B201-532DA8BF9E8A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E883930D-7BEF-4FE2-A631-4EF6CC8581A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1AEA3A27-5D15-4FE4-B206-11EA805B9A1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B2627EC3-437E-4738-A6EE-CC44DF58A0C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4CC917-2337-4204-B6C4-4DA0009CAB2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7F0E95D3-A1D2-42C9-A9F7-1352C050F95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6798D2BB-59AE-40A2-9367-16605FC2A3B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A8DDB1-F215-4CFE-A871-2AC8A09DFA7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760D1A7-B5C6-4D1D-A84C-40C70096CFB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7583760" y="3599640"/>
            <a:ext cx="716760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E9C3BD6-B085-4924-AA4B-0F64E22FE089}" type="datetime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2/7/23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CF6F944F-118E-4ABD-BF51-FD9561D630D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5E3D2C20-A4F6-469E-B1D6-7AF380C1598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0821257-CFCA-4BCA-8832-C176607F63D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B29D7332-13EF-484F-B6B6-3ED30EBD1AB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F55160-9755-41C7-88B7-5BFE8FF1CA2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98C5D1-DD94-46EA-9142-3DA26AB3B0B5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2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980640"/>
            <a:ext cx="9141480" cy="587484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3"/>
          <p:cNvSpPr/>
          <p:nvPr/>
        </p:nvSpPr>
        <p:spPr>
          <a:xfrm>
            <a:off x="250560" y="4149000"/>
            <a:ext cx="8642160" cy="36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4"/>
          <p:cNvSpPr/>
          <p:nvPr/>
        </p:nvSpPr>
        <p:spPr>
          <a:xfrm>
            <a:off x="0" y="982800"/>
            <a:ext cx="9141480" cy="168840"/>
          </a:xfrm>
          <a:prstGeom prst="rect">
            <a:avLst/>
          </a:prstGeom>
          <a:solidFill>
            <a:srgbClr val="ffffff">
              <a:alpha val="6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" name="Grafik 1" descr=""/>
          <p:cNvPicPr/>
          <p:nvPr/>
        </p:nvPicPr>
        <p:blipFill>
          <a:blip r:embed="rId4"/>
          <a:stretch/>
        </p:blipFill>
        <p:spPr>
          <a:xfrm>
            <a:off x="7923600" y="328320"/>
            <a:ext cx="1025640" cy="465480"/>
          </a:xfrm>
          <a:prstGeom prst="rect">
            <a:avLst/>
          </a:prstGeom>
          <a:ln w="0">
            <a:noFill/>
          </a:ln>
        </p:spPr>
      </p:pic>
      <p:pic>
        <p:nvPicPr>
          <p:cNvPr id="7" name="Grafik 14" descr=""/>
          <p:cNvPicPr/>
          <p:nvPr/>
        </p:nvPicPr>
        <p:blipFill>
          <a:blip r:embed="rId5"/>
          <a:stretch/>
        </p:blipFill>
        <p:spPr>
          <a:xfrm>
            <a:off x="272160" y="349560"/>
            <a:ext cx="1486800" cy="4305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30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48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pic>
        <p:nvPicPr>
          <p:cNvPr id="49" name="Grafik 8" descr=""/>
          <p:cNvPicPr/>
          <p:nvPr/>
        </p:nvPicPr>
        <p:blipFill>
          <a:blip r:embed="rId4"/>
          <a:srcRect l="4243" t="12178" r="4888" b="15549"/>
          <a:stretch/>
        </p:blipFill>
        <p:spPr>
          <a:xfrm>
            <a:off x="199440" y="6426360"/>
            <a:ext cx="1224000" cy="39312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9" descr=""/>
          <p:cNvPicPr/>
          <p:nvPr/>
        </p:nvPicPr>
        <p:blipFill>
          <a:blip r:embed="rId5"/>
          <a:stretch/>
        </p:blipFill>
        <p:spPr>
          <a:xfrm>
            <a:off x="8075880" y="6375600"/>
            <a:ext cx="874440" cy="51768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30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91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pic>
        <p:nvPicPr>
          <p:cNvPr id="92" name="Grafik 8" descr=""/>
          <p:cNvPicPr/>
          <p:nvPr/>
        </p:nvPicPr>
        <p:blipFill>
          <a:blip r:embed="rId4"/>
          <a:srcRect l="4243" t="12178" r="4888" b="15549"/>
          <a:stretch/>
        </p:blipFill>
        <p:spPr>
          <a:xfrm>
            <a:off x="199440" y="6426360"/>
            <a:ext cx="1224000" cy="393120"/>
          </a:xfrm>
          <a:prstGeom prst="rect">
            <a:avLst/>
          </a:prstGeom>
          <a:ln w="0">
            <a:noFill/>
          </a:ln>
        </p:spPr>
      </p:pic>
      <p:pic>
        <p:nvPicPr>
          <p:cNvPr id="93" name="Picture 9" descr=""/>
          <p:cNvPicPr/>
          <p:nvPr/>
        </p:nvPicPr>
        <p:blipFill>
          <a:blip r:embed="rId5"/>
          <a:stretch/>
        </p:blipFill>
        <p:spPr>
          <a:xfrm>
            <a:off x="8075880" y="6375600"/>
            <a:ext cx="874440" cy="51768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134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175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216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258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30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299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pic>
        <p:nvPicPr>
          <p:cNvPr id="300" name="Grafik 8" descr=""/>
          <p:cNvPicPr/>
          <p:nvPr/>
        </p:nvPicPr>
        <p:blipFill>
          <a:blip r:embed="rId4"/>
          <a:srcRect l="4243" t="12178" r="4888" b="15549"/>
          <a:stretch/>
        </p:blipFill>
        <p:spPr>
          <a:xfrm>
            <a:off x="199440" y="6426360"/>
            <a:ext cx="1224000" cy="39312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9" descr=""/>
          <p:cNvPicPr/>
          <p:nvPr/>
        </p:nvPicPr>
        <p:blipFill>
          <a:blip r:embed="rId5"/>
          <a:stretch/>
        </p:blipFill>
        <p:spPr>
          <a:xfrm>
            <a:off x="8075880" y="6375600"/>
            <a:ext cx="874440" cy="517680"/>
          </a:xfrm>
          <a:prstGeom prst="rect">
            <a:avLst/>
          </a:prstGeom>
          <a:ln w="0"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342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343" name="CustomShape 2"/>
          <p:cNvSpPr/>
          <p:nvPr/>
        </p:nvSpPr>
        <p:spPr>
          <a:xfrm>
            <a:off x="0" y="980640"/>
            <a:ext cx="9141480" cy="587484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3"/>
          <p:cNvSpPr/>
          <p:nvPr/>
        </p:nvSpPr>
        <p:spPr>
          <a:xfrm>
            <a:off x="250560" y="4149000"/>
            <a:ext cx="8642160" cy="36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4"/>
          <p:cNvSpPr/>
          <p:nvPr/>
        </p:nvSpPr>
        <p:spPr>
          <a:xfrm>
            <a:off x="0" y="982800"/>
            <a:ext cx="9141480" cy="168840"/>
          </a:xfrm>
          <a:prstGeom prst="rect">
            <a:avLst/>
          </a:prstGeom>
          <a:solidFill>
            <a:srgbClr val="ffffff">
              <a:alpha val="6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Grafik 1" descr=""/>
          <p:cNvPicPr/>
          <p:nvPr/>
        </p:nvPicPr>
        <p:blipFill>
          <a:blip r:embed="rId4"/>
          <a:stretch/>
        </p:blipFill>
        <p:spPr>
          <a:xfrm>
            <a:off x="7923600" y="328320"/>
            <a:ext cx="1025640" cy="465480"/>
          </a:xfrm>
          <a:prstGeom prst="rect">
            <a:avLst/>
          </a:prstGeom>
          <a:ln w="0">
            <a:noFill/>
          </a:ln>
        </p:spPr>
      </p:pic>
      <p:pic>
        <p:nvPicPr>
          <p:cNvPr id="347" name="Grafik 14" descr=""/>
          <p:cNvPicPr/>
          <p:nvPr/>
        </p:nvPicPr>
        <p:blipFill>
          <a:blip r:embed="rId5"/>
          <a:stretch/>
        </p:blipFill>
        <p:spPr>
          <a:xfrm>
            <a:off x="272160" y="349560"/>
            <a:ext cx="1486800" cy="43056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64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252000" y="4365000"/>
            <a:ext cx="8621280" cy="20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Karl Lautenschläger</a:t>
            </a: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endParaRPr b="0" lang="en-GB" sz="17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50560" y="2925000"/>
            <a:ext cx="8640000" cy="11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1" lang="en-US" sz="2350" spc="-1" strike="noStrike">
                <a:solidFill>
                  <a:srgbClr val="ffffff"/>
                </a:solidFill>
                <a:latin typeface="Open Sans"/>
                <a:ea typeface="Open Sans"/>
              </a:rPr>
              <a:t>Suitability of Modern Wi-Fi for Wireless Infield-Communication</a:t>
            </a:r>
            <a:endParaRPr b="0" lang="en-GB" sz="235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250560" y="1485720"/>
            <a:ext cx="864000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50" spc="-1" strike="noStrike">
                <a:solidFill>
                  <a:srgbClr val="ffffff"/>
                </a:solidFill>
                <a:latin typeface="Open Sans"/>
                <a:ea typeface="Open Sans"/>
              </a:rPr>
              <a:t>Final Thesis</a:t>
            </a:r>
            <a:endParaRPr b="0" lang="en-GB" sz="3050" spc="-1" strike="noStrike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Open Sans"/>
                <a:ea typeface="DejaVu Sans"/>
              </a:rPr>
              <a:t>Multiple Input Multiple Output (MIMO)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426" name="Picture 3" descr="Diagram&#10;&#10;Description automatically generated"/>
          <p:cNvPicPr/>
          <p:nvPr/>
        </p:nvPicPr>
        <p:blipFill>
          <a:blip r:embed="rId1"/>
          <a:srcRect l="0" t="6407" r="-108" b="6407"/>
          <a:stretch/>
        </p:blipFill>
        <p:spPr>
          <a:xfrm>
            <a:off x="1383120" y="1805400"/>
            <a:ext cx="6066720" cy="371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Space-Time-Block-Codes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4579560" y="1413360"/>
            <a:ext cx="410580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DejaVu Sans"/>
              </a:rPr>
              <a:t>Increases robustness</a:t>
            </a:r>
            <a:endParaRPr b="0" lang="en-GB" sz="24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DejaVu Sans"/>
              </a:rPr>
              <a:t>Decreases data date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29" name="Picture 5" descr=""/>
          <p:cNvPicPr/>
          <p:nvPr/>
        </p:nvPicPr>
        <p:blipFill>
          <a:blip r:embed="rId1"/>
          <a:stretch/>
        </p:blipFill>
        <p:spPr>
          <a:xfrm>
            <a:off x="609120" y="1471320"/>
            <a:ext cx="3352680" cy="4470480"/>
          </a:xfrm>
          <a:prstGeom prst="rect">
            <a:avLst/>
          </a:prstGeom>
          <a:ln w="0">
            <a:noFill/>
          </a:ln>
        </p:spPr>
      </p:pic>
      <p:sp>
        <p:nvSpPr>
          <p:cNvPr id="430" name="Arrow: Down 5"/>
          <p:cNvSpPr/>
          <p:nvPr/>
        </p:nvSpPr>
        <p:spPr>
          <a:xfrm rot="21060000">
            <a:off x="1294560" y="1676160"/>
            <a:ext cx="439920" cy="2379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Arrow: Down 6"/>
          <p:cNvSpPr/>
          <p:nvPr/>
        </p:nvSpPr>
        <p:spPr>
          <a:xfrm rot="1740000">
            <a:off x="2464560" y="1595880"/>
            <a:ext cx="439920" cy="2685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Extended Range Mode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3" name="TextBox 2"/>
          <p:cNvSpPr/>
          <p:nvPr/>
        </p:nvSpPr>
        <p:spPr>
          <a:xfrm>
            <a:off x="457200" y="1587600"/>
            <a:ext cx="8004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Available for 802.11ax, 802.11bd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Preamble power-boosting up to 3 db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34" name="Picture 4" descr="Table&#10;&#10;Description automatically generated"/>
          <p:cNvPicPr/>
          <p:nvPr/>
        </p:nvPicPr>
        <p:blipFill>
          <a:blip r:embed="rId1"/>
          <a:srcRect l="21873" t="3773" r="9843" b="89831"/>
          <a:stretch/>
        </p:blipFill>
        <p:spPr>
          <a:xfrm>
            <a:off x="813240" y="3218760"/>
            <a:ext cx="7516440" cy="499320"/>
          </a:xfrm>
          <a:prstGeom prst="rect">
            <a:avLst/>
          </a:prstGeom>
          <a:ln w="0">
            <a:noFill/>
          </a:ln>
        </p:spPr>
      </p:pic>
      <p:pic>
        <p:nvPicPr>
          <p:cNvPr id="435" name="Picture 5" descr="Table&#10;&#10;Description automatically generated"/>
          <p:cNvPicPr/>
          <p:nvPr/>
        </p:nvPicPr>
        <p:blipFill>
          <a:blip r:embed="rId2"/>
          <a:srcRect l="22237" t="21203" r="6069" b="72226"/>
          <a:stretch/>
        </p:blipFill>
        <p:spPr>
          <a:xfrm>
            <a:off x="813240" y="4263840"/>
            <a:ext cx="7558920" cy="498960"/>
          </a:xfrm>
          <a:prstGeom prst="rect">
            <a:avLst/>
          </a:prstGeom>
          <a:ln w="0">
            <a:noFill/>
          </a:ln>
        </p:spPr>
      </p:pic>
      <p:sp>
        <p:nvSpPr>
          <p:cNvPr id="436" name="TextBox 5"/>
          <p:cNvSpPr/>
          <p:nvPr/>
        </p:nvSpPr>
        <p:spPr>
          <a:xfrm>
            <a:off x="3202920" y="3719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HE SU PPDU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7" name="TextBox 6"/>
          <p:cNvSpPr/>
          <p:nvPr/>
        </p:nvSpPr>
        <p:spPr>
          <a:xfrm>
            <a:off x="2133000" y="4954320"/>
            <a:ext cx="4648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HE Extended Range SU PPDU Format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Open Sans"/>
                <a:ea typeface="DejaVu Sans"/>
              </a:rPr>
              <a:t>Bandwidth in 5 GHz Frequency Range</a:t>
            </a:r>
            <a:endParaRPr b="0" lang="en-GB" sz="3600" spc="-1" strike="noStrike">
              <a:latin typeface="Arial"/>
            </a:endParaRPr>
          </a:p>
        </p:txBody>
      </p:sp>
      <p:graphicFrame>
        <p:nvGraphicFramePr>
          <p:cNvPr id="439" name="Table 12"/>
          <p:cNvGraphicFramePr/>
          <p:nvPr/>
        </p:nvGraphicFramePr>
        <p:xfrm>
          <a:off x="453240" y="1421640"/>
          <a:ext cx="8121600" cy="4900680"/>
        </p:xfrm>
        <a:graphic>
          <a:graphicData uri="http://schemas.openxmlformats.org/drawingml/2006/table">
            <a:tbl>
              <a:tblPr/>
              <a:tblGrid>
                <a:gridCol w="2707200"/>
                <a:gridCol w="1899000"/>
                <a:gridCol w="3515760"/>
              </a:tblGrid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Wi-Fi Standard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Bandwidth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Transmission Power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Extend for transmission power CSX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7138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 p, 802.11bd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33 dbm 802.11p, 802.11bd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3359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 bd, 802.11ax,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33 dbm  802.11bd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30 dBm 802.11ax, ac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50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802.11ax, 802.11ac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40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25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802.11ax, 802.11ac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12.5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+ 80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6.25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160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6.25 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/>
          </p:nvPr>
        </p:nvSpPr>
        <p:spPr>
          <a:xfrm>
            <a:off x="518760" y="4290840"/>
            <a:ext cx="2106000" cy="4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DejaVu Sans"/>
              </a:rPr>
              <a:t>Throughput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621480" y="4329360"/>
            <a:ext cx="1974960" cy="82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DejaVu Sans"/>
              </a:rPr>
              <a:t>Robustness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42" name="Isosceles Triangle 4"/>
          <p:cNvSpPr/>
          <p:nvPr/>
        </p:nvSpPr>
        <p:spPr>
          <a:xfrm>
            <a:off x="2463120" y="1293120"/>
            <a:ext cx="4155120" cy="2916000"/>
          </a:xfrm>
          <a:prstGeom prst="triangle">
            <a:avLst>
              <a:gd name="adj" fmla="val 50000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Text Placeholder 2"/>
          <p:cNvSpPr/>
          <p:nvPr/>
        </p:nvSpPr>
        <p:spPr>
          <a:xfrm>
            <a:off x="4034880" y="802440"/>
            <a:ext cx="188280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DejaVu Sans"/>
              </a:rPr>
              <a:t>Range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Box 4"/>
          <p:cNvSpPr/>
          <p:nvPr/>
        </p:nvSpPr>
        <p:spPr>
          <a:xfrm>
            <a:off x="1323720" y="2724840"/>
            <a:ext cx="64972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DejaVu Sans"/>
              </a:rPr>
              <a:t>Field Measurements</a:t>
            </a: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2E71854-2140-4BE8-A535-CE6CED109B6E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14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Motivation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Field Measurements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144000" y="576072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Open Sans"/>
                <a:ea typeface="DejaVu Sans"/>
              </a:rPr>
              <a:t>From F. Klingler, J. Blobel, and F. Dressler, “Agriculture meets IEEE 802.11p: A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Open Sans"/>
                <a:ea typeface="DejaVu Sans"/>
              </a:rPr>
              <a:t>Feasibility Study,” DOI: 10.1109/ISWCS.2018.8491239.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448" name="Picture 234" descr=""/>
          <p:cNvPicPr/>
          <p:nvPr/>
        </p:nvPicPr>
        <p:blipFill>
          <a:blip r:embed="rId1"/>
          <a:stretch/>
        </p:blipFill>
        <p:spPr>
          <a:xfrm>
            <a:off x="2929680" y="144000"/>
            <a:ext cx="5924160" cy="3021840"/>
          </a:xfrm>
          <a:prstGeom prst="rect">
            <a:avLst/>
          </a:prstGeom>
          <a:ln w="0">
            <a:noFill/>
          </a:ln>
        </p:spPr>
      </p:pic>
      <p:pic>
        <p:nvPicPr>
          <p:cNvPr id="449" name="Picture 235" descr=""/>
          <p:cNvPicPr/>
          <p:nvPr/>
        </p:nvPicPr>
        <p:blipFill>
          <a:blip r:embed="rId2"/>
          <a:stretch/>
        </p:blipFill>
        <p:spPr>
          <a:xfrm>
            <a:off x="288000" y="2962080"/>
            <a:ext cx="5325840" cy="272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A2EC873-6F9A-492A-8628-F30411822F4A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Field Measurements Equipment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452" name="Picture 3" descr="A picture containing wall, indoor, electronics, cable&#10;&#10;Description automatically generated"/>
          <p:cNvPicPr/>
          <p:nvPr/>
        </p:nvPicPr>
        <p:blipFill>
          <a:blip r:embed="rId1"/>
          <a:stretch/>
        </p:blipFill>
        <p:spPr>
          <a:xfrm>
            <a:off x="699120" y="1435680"/>
            <a:ext cx="2742120" cy="3656520"/>
          </a:xfrm>
          <a:prstGeom prst="rect">
            <a:avLst/>
          </a:prstGeom>
          <a:ln w="0">
            <a:noFill/>
          </a:ln>
        </p:spPr>
      </p:pic>
      <p:sp>
        <p:nvSpPr>
          <p:cNvPr id="453" name="TextBox 3"/>
          <p:cNvSpPr/>
          <p:nvPr/>
        </p:nvSpPr>
        <p:spPr>
          <a:xfrm>
            <a:off x="4878360" y="1376640"/>
            <a:ext cx="35654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Wi-Fi 6E Chips Intel AX210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Universal Software Radio Peripheral B 200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Industrial Router Milesight UR75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0F1DC4C-D22D-408D-B23E-F2B4AA2FD23E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50" spc="-1" strike="noStrike">
                <a:solidFill>
                  <a:srgbClr val="000000"/>
                </a:solidFill>
                <a:latin typeface="Open Sans"/>
                <a:ea typeface="Open Sans"/>
              </a:rPr>
              <a:t>Field Experiments</a:t>
            </a:r>
            <a:endParaRPr b="0" lang="en-GB" sz="2050" spc="-1" strike="noStrike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144000" y="576072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buNone/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457" name="Picture 257" descr=""/>
          <p:cNvPicPr/>
          <p:nvPr/>
        </p:nvPicPr>
        <p:blipFill>
          <a:blip r:embed="rId1"/>
          <a:stretch/>
        </p:blipFill>
        <p:spPr>
          <a:xfrm>
            <a:off x="360000" y="1200600"/>
            <a:ext cx="1550880" cy="1531800"/>
          </a:xfrm>
          <a:prstGeom prst="rect">
            <a:avLst/>
          </a:prstGeom>
          <a:ln w="0">
            <a:noFill/>
          </a:ln>
        </p:spPr>
      </p:pic>
      <p:pic>
        <p:nvPicPr>
          <p:cNvPr id="458" name="Picture 258" descr=""/>
          <p:cNvPicPr/>
          <p:nvPr/>
        </p:nvPicPr>
        <p:blipFill>
          <a:blip r:embed="rId2"/>
          <a:stretch/>
        </p:blipFill>
        <p:spPr>
          <a:xfrm>
            <a:off x="6703920" y="1021680"/>
            <a:ext cx="1893600" cy="1712880"/>
          </a:xfrm>
          <a:prstGeom prst="rect">
            <a:avLst/>
          </a:prstGeom>
          <a:ln w="0">
            <a:noFill/>
          </a:ln>
        </p:spPr>
      </p:pic>
      <p:sp>
        <p:nvSpPr>
          <p:cNvPr id="459" name="CustomShape 5"/>
          <p:cNvSpPr/>
          <p:nvPr/>
        </p:nvSpPr>
        <p:spPr>
          <a:xfrm>
            <a:off x="1584000" y="2016000"/>
            <a:ext cx="5614560" cy="286560"/>
          </a:xfrm>
          <a:custGeom>
            <a:avLst/>
            <a:gdLst/>
            <a:ahLst/>
            <a:rect l="l" t="t" r="r" b="b"/>
            <a:pathLst>
              <a:path w="15602" h="802">
                <a:moveTo>
                  <a:pt x="15601" y="400"/>
                </a:moveTo>
                <a:lnTo>
                  <a:pt x="14198" y="0"/>
                </a:lnTo>
                <a:lnTo>
                  <a:pt x="14198" y="400"/>
                </a:lnTo>
                <a:lnTo>
                  <a:pt x="1404" y="400"/>
                </a:lnTo>
                <a:lnTo>
                  <a:pt x="1404" y="0"/>
                </a:lnTo>
                <a:lnTo>
                  <a:pt x="0" y="400"/>
                </a:lnTo>
                <a:lnTo>
                  <a:pt x="1404" y="801"/>
                </a:lnTo>
                <a:lnTo>
                  <a:pt x="1404" y="400"/>
                </a:lnTo>
                <a:lnTo>
                  <a:pt x="14198" y="400"/>
                </a:lnTo>
                <a:lnTo>
                  <a:pt x="14198" y="801"/>
                </a:lnTo>
                <a:lnTo>
                  <a:pt x="15601" y="400"/>
                </a:lnTo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0" name="Picture 260" descr=""/>
          <p:cNvPicPr/>
          <p:nvPr/>
        </p:nvPicPr>
        <p:blipFill>
          <a:blip r:embed="rId3"/>
          <a:stretch/>
        </p:blipFill>
        <p:spPr>
          <a:xfrm>
            <a:off x="360000" y="4138920"/>
            <a:ext cx="1550880" cy="1531800"/>
          </a:xfrm>
          <a:prstGeom prst="rect">
            <a:avLst/>
          </a:prstGeom>
          <a:ln w="0">
            <a:noFill/>
          </a:ln>
        </p:spPr>
      </p:pic>
      <p:pic>
        <p:nvPicPr>
          <p:cNvPr id="461" name="Picture 261" descr=""/>
          <p:cNvPicPr/>
          <p:nvPr/>
        </p:nvPicPr>
        <p:blipFill>
          <a:blip r:embed="rId4"/>
          <a:stretch/>
        </p:blipFill>
        <p:spPr>
          <a:xfrm>
            <a:off x="6703920" y="3960000"/>
            <a:ext cx="1893600" cy="1712880"/>
          </a:xfrm>
          <a:prstGeom prst="rect">
            <a:avLst/>
          </a:prstGeom>
          <a:ln w="0">
            <a:noFill/>
          </a:ln>
        </p:spPr>
      </p:pic>
      <p:sp>
        <p:nvSpPr>
          <p:cNvPr id="462" name="CustomShape 6"/>
          <p:cNvSpPr/>
          <p:nvPr/>
        </p:nvSpPr>
        <p:spPr>
          <a:xfrm>
            <a:off x="1728000" y="4954320"/>
            <a:ext cx="5470560" cy="286560"/>
          </a:xfrm>
          <a:custGeom>
            <a:avLst/>
            <a:gdLst/>
            <a:ahLst/>
            <a:rect l="l" t="t" r="r" b="b"/>
            <a:pathLst>
              <a:path w="15202" h="802">
                <a:moveTo>
                  <a:pt x="15201" y="400"/>
                </a:moveTo>
                <a:lnTo>
                  <a:pt x="13834" y="0"/>
                </a:lnTo>
                <a:lnTo>
                  <a:pt x="13834" y="400"/>
                </a:lnTo>
                <a:lnTo>
                  <a:pt x="1368" y="400"/>
                </a:lnTo>
                <a:lnTo>
                  <a:pt x="1368" y="0"/>
                </a:lnTo>
                <a:lnTo>
                  <a:pt x="0" y="400"/>
                </a:lnTo>
                <a:lnTo>
                  <a:pt x="1368" y="801"/>
                </a:lnTo>
                <a:lnTo>
                  <a:pt x="1368" y="400"/>
                </a:lnTo>
                <a:lnTo>
                  <a:pt x="13834" y="400"/>
                </a:lnTo>
                <a:lnTo>
                  <a:pt x="13834" y="801"/>
                </a:lnTo>
                <a:lnTo>
                  <a:pt x="15201" y="400"/>
                </a:lnTo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Picture 263" descr=""/>
          <p:cNvPicPr/>
          <p:nvPr/>
        </p:nvPicPr>
        <p:blipFill>
          <a:blip r:embed="rId5"/>
          <a:stretch/>
        </p:blipFill>
        <p:spPr>
          <a:xfrm>
            <a:off x="2394360" y="3267000"/>
            <a:ext cx="2446560" cy="1222560"/>
          </a:xfrm>
          <a:prstGeom prst="rect">
            <a:avLst/>
          </a:prstGeom>
          <a:ln w="0">
            <a:noFill/>
          </a:ln>
        </p:spPr>
      </p:pic>
      <p:pic>
        <p:nvPicPr>
          <p:cNvPr id="464" name="Picture 264" descr=""/>
          <p:cNvPicPr/>
          <p:nvPr/>
        </p:nvPicPr>
        <p:blipFill>
          <a:blip r:embed="rId6"/>
          <a:stretch/>
        </p:blipFill>
        <p:spPr>
          <a:xfrm>
            <a:off x="4968000" y="4083840"/>
            <a:ext cx="1482480" cy="1602720"/>
          </a:xfrm>
          <a:prstGeom prst="rect">
            <a:avLst/>
          </a:prstGeom>
          <a:ln w="0">
            <a:noFill/>
          </a:ln>
        </p:spPr>
      </p:pic>
      <p:sp>
        <p:nvSpPr>
          <p:cNvPr id="465" name="TextShape 7"/>
          <p:cNvSpPr/>
          <p:nvPr/>
        </p:nvSpPr>
        <p:spPr>
          <a:xfrm>
            <a:off x="3071520" y="1800000"/>
            <a:ext cx="225540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Open Sans"/>
                <a:ea typeface="DejaVu Sans"/>
              </a:rPr>
              <a:t>communication range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Network Simulation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67" name="Picture 5" descr="Graphical user interface, text, application, chat or text message&#10;&#10;Description automatically generated"/>
          <p:cNvPicPr/>
          <p:nvPr/>
        </p:nvPicPr>
        <p:blipFill>
          <a:blip r:embed="rId1"/>
          <a:stretch/>
        </p:blipFill>
        <p:spPr>
          <a:xfrm>
            <a:off x="267840" y="1991160"/>
            <a:ext cx="8614800" cy="20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Open Sans"/>
                <a:ea typeface="DejaVu Sans"/>
              </a:rPr>
              <a:t>Agenda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381240" y="1579680"/>
            <a:ext cx="8235720" cy="38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Motivation Final Thesis</a:t>
            </a:r>
            <a:endParaRPr b="0" lang="en-GB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Physical Layer Technologies</a:t>
            </a:r>
            <a:endParaRPr b="0" lang="en-GB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Field Measurements</a:t>
            </a:r>
            <a:endParaRPr b="0" lang="en-GB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Simulation Experiments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1658160" y="6520680"/>
            <a:ext cx="570348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3a80"/>
                </a:solidFill>
                <a:latin typeface="Open Sans"/>
                <a:ea typeface="Open Sans"/>
              </a:rPr>
              <a:t>K. Lautenschlaeger, Suitability of IEEE 802.11ax \ IEEE 802.11ac for Wireless Infield-Communication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609FA396-5E85-48BA-8B16-643B0B3DC77D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82080" y="328320"/>
            <a:ext cx="8854920" cy="9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Simulation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Harvest Platooning Service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2" name="Grafik 6_2" descr=""/>
          <p:cNvPicPr/>
          <p:nvPr/>
        </p:nvPicPr>
        <p:blipFill>
          <a:blip r:embed="rId1"/>
          <a:stretch/>
        </p:blipFill>
        <p:spPr>
          <a:xfrm>
            <a:off x="2696040" y="1762920"/>
            <a:ext cx="3624480" cy="34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1658160" y="6520680"/>
            <a:ext cx="570348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3a80"/>
                </a:solidFill>
                <a:latin typeface="Open Sans"/>
                <a:ea typeface="Open Sans"/>
              </a:rPr>
              <a:t>K. Lautenschlaeger, Suitability of IEEE 802.11ax \ IEEE 802.11ac for Wireless Infield-Communication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ADE3E18-BBC5-4535-B404-9AD3847C2CE2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200160" y="21096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Simulation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Agricultural</a:t>
            </a: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Platooning Service in Leader-Follower-Scenario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5"/>
          <p:cNvSpPr/>
          <p:nvPr/>
        </p:nvSpPr>
        <p:spPr>
          <a:xfrm>
            <a:off x="701640" y="1867320"/>
            <a:ext cx="302256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8" name="Picture 2" descr=""/>
          <p:cNvPicPr/>
          <p:nvPr/>
        </p:nvPicPr>
        <p:blipFill>
          <a:blip r:embed="rId1"/>
          <a:stretch/>
        </p:blipFill>
        <p:spPr>
          <a:xfrm>
            <a:off x="6039360" y="3712680"/>
            <a:ext cx="1550880" cy="1531800"/>
          </a:xfrm>
          <a:prstGeom prst="rect">
            <a:avLst/>
          </a:prstGeom>
          <a:ln w="0">
            <a:noFill/>
          </a:ln>
        </p:spPr>
      </p:pic>
      <p:pic>
        <p:nvPicPr>
          <p:cNvPr id="479" name="Picture 3" descr=""/>
          <p:cNvPicPr/>
          <p:nvPr/>
        </p:nvPicPr>
        <p:blipFill>
          <a:blip r:embed="rId2"/>
          <a:stretch/>
        </p:blipFill>
        <p:spPr>
          <a:xfrm>
            <a:off x="3741480" y="2736360"/>
            <a:ext cx="1550880" cy="1531800"/>
          </a:xfrm>
          <a:prstGeom prst="rect">
            <a:avLst/>
          </a:prstGeom>
          <a:ln w="0">
            <a:noFill/>
          </a:ln>
        </p:spPr>
      </p:pic>
      <p:pic>
        <p:nvPicPr>
          <p:cNvPr id="480" name="Picture 4" descr=""/>
          <p:cNvPicPr/>
          <p:nvPr/>
        </p:nvPicPr>
        <p:blipFill>
          <a:blip r:embed="rId3"/>
          <a:stretch/>
        </p:blipFill>
        <p:spPr>
          <a:xfrm>
            <a:off x="1514880" y="1748160"/>
            <a:ext cx="1550880" cy="1531800"/>
          </a:xfrm>
          <a:prstGeom prst="rect">
            <a:avLst/>
          </a:prstGeom>
          <a:ln w="0">
            <a:noFill/>
          </a:ln>
        </p:spPr>
      </p:pic>
      <p:sp>
        <p:nvSpPr>
          <p:cNvPr id="481" name="TextBox 16"/>
          <p:cNvSpPr/>
          <p:nvPr/>
        </p:nvSpPr>
        <p:spPr>
          <a:xfrm>
            <a:off x="6819480" y="3458880"/>
            <a:ext cx="1025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2" name="TextBox 17"/>
          <p:cNvSpPr/>
          <p:nvPr/>
        </p:nvSpPr>
        <p:spPr>
          <a:xfrm>
            <a:off x="4581000" y="2577600"/>
            <a:ext cx="191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Follower_1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3" name="TextBox 18"/>
          <p:cNvSpPr/>
          <p:nvPr/>
        </p:nvSpPr>
        <p:spPr>
          <a:xfrm>
            <a:off x="2366280" y="1577520"/>
            <a:ext cx="191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Follower_2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1658160" y="6520680"/>
            <a:ext cx="611640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39" spc="-1" strike="noStrike">
                <a:solidFill>
                  <a:srgbClr val="90c4e7"/>
                </a:solidFill>
                <a:latin typeface="Open Sans"/>
                <a:ea typeface="Open Sans"/>
              </a:rPr>
              <a:t>K. Lautenschlaeger, Suitability of IEEE 802.11ax \ IEEE 802.11ac for Wireless Infield-Communication</a:t>
            </a:r>
            <a:endParaRPr b="0" lang="en-GB" sz="939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8C5E3A72-1B23-4FC9-B428-4DC046753307}" type="slidenum">
              <a:rPr b="1" lang="de-DE" sz="939" spc="-1" strike="noStrike">
                <a:solidFill>
                  <a:srgbClr val="216a9a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DE" sz="2050" spc="-1" strike="noStrike">
                <a:solidFill>
                  <a:srgbClr val="ffffff"/>
                </a:solidFill>
                <a:latin typeface="Open Sans"/>
                <a:ea typeface="Open Sans"/>
              </a:rPr>
              <a:t>Summary</a:t>
            </a:r>
            <a:endParaRPr b="0" lang="en-GB" sz="2050" spc="-1" strike="noStrike"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252000" y="69264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5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6"/>
          <p:cNvSpPr/>
          <p:nvPr/>
        </p:nvSpPr>
        <p:spPr>
          <a:xfrm>
            <a:off x="250200" y="1268280"/>
            <a:ext cx="8639280" cy="48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 marL="2876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Analyzing Telemetry data of Use Cases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ffffff"/>
              </a:buClr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required latency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ffffff"/>
              </a:buClr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required data Rate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ffffff"/>
              </a:buClr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required communication distance</a:t>
            </a: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00" spc="-1" strike="noStrike">
              <a:latin typeface="Arial"/>
            </a:endParaRPr>
          </a:p>
          <a:p>
            <a:pPr marL="2876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Field measurements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communication range</a:t>
            </a:r>
            <a:endParaRPr b="0" lang="en-GB" sz="15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received signal strength in agricultural scenarios</a:t>
            </a:r>
            <a:endParaRPr b="0" lang="en-GB" sz="15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Latency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500" spc="-1" strike="noStrike">
              <a:latin typeface="Arial"/>
            </a:endParaRPr>
          </a:p>
          <a:p>
            <a:pPr marL="2271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Simulation</a:t>
            </a:r>
            <a:endParaRPr b="0" lang="en-GB" sz="1700" spc="-1" strike="noStrike">
              <a:latin typeface="Arial"/>
            </a:endParaRPr>
          </a:p>
          <a:p>
            <a:pPr lvl="1" marL="7448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Leader-Follower-Scenario</a:t>
            </a:r>
            <a:endParaRPr b="0" lang="en-GB" sz="1700" spc="-1" strike="noStrike">
              <a:latin typeface="Arial"/>
            </a:endParaRPr>
          </a:p>
          <a:p>
            <a:pPr lvl="1" marL="7448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Harvest-Platoon-Scenario</a:t>
            </a: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1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250560" y="2925000"/>
            <a:ext cx="8640000" cy="11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 algn="ctr"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1" lang="en-DE" sz="2390" spc="-1" strike="noStrike">
                <a:solidFill>
                  <a:srgbClr val="ffffff"/>
                </a:solidFill>
                <a:latin typeface="Open Sans"/>
                <a:ea typeface="Open Sans"/>
              </a:rPr>
              <a:t>Thanks!</a:t>
            </a:r>
            <a:endParaRPr b="0" lang="en-GB" sz="239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250560" y="1485720"/>
            <a:ext cx="864000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658160" y="6520680"/>
            <a:ext cx="570348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A753277-E398-40AA-817D-825024177439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Background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252000" y="69264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5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6"/>
          <p:cNvSpPr/>
          <p:nvPr/>
        </p:nvSpPr>
        <p:spPr>
          <a:xfrm>
            <a:off x="250200" y="1268280"/>
            <a:ext cx="8639280" cy="48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9" descr=""/>
          <p:cNvPicPr/>
          <p:nvPr/>
        </p:nvPicPr>
        <p:blipFill>
          <a:blip r:embed="rId1"/>
          <a:stretch/>
        </p:blipFill>
        <p:spPr>
          <a:xfrm>
            <a:off x="1036440" y="1760400"/>
            <a:ext cx="7061040" cy="33404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dir="2700000" dist="37674">
              <a:srgbClr val="000000">
                <a:alpha val="40000"/>
              </a:srgbClr>
            </a:outerShdw>
          </a:effectLst>
        </p:spPr>
      </p:pic>
      <p:sp>
        <p:nvSpPr>
          <p:cNvPr id="405" name="CustomShape 7"/>
          <p:cNvSpPr/>
          <p:nvPr/>
        </p:nvSpPr>
        <p:spPr>
          <a:xfrm>
            <a:off x="1359360" y="5274360"/>
            <a:ext cx="627048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 algn="ctr"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December 2020 – April 2021: Undergraduate thesis about Suitability of LoRa for Meshed Automatic Section Control of Agricultural Vehicles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C7C06F2-3350-4B84-849B-D98769B5899A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Background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252000" y="69264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4"/>
          <p:cNvSpPr/>
          <p:nvPr/>
        </p:nvSpPr>
        <p:spPr>
          <a:xfrm>
            <a:off x="1368000" y="5724720"/>
            <a:ext cx="627048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 algn="ctr"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March 2022 – August 2022: Intern at the Feldscharm project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410" name="Picture 8" descr=""/>
          <p:cNvPicPr/>
          <p:nvPr/>
        </p:nvPicPr>
        <p:blipFill>
          <a:blip r:embed="rId1"/>
          <a:stretch/>
        </p:blipFill>
        <p:spPr>
          <a:xfrm>
            <a:off x="1540080" y="1115280"/>
            <a:ext cx="5941440" cy="453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Motivation Final Thesis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12" name="Picture 4" descr=""/>
          <p:cNvPicPr/>
          <p:nvPr/>
        </p:nvPicPr>
        <p:blipFill>
          <a:blip r:embed="rId1"/>
          <a:stretch/>
        </p:blipFill>
        <p:spPr>
          <a:xfrm>
            <a:off x="615960" y="1541160"/>
            <a:ext cx="8006040" cy="456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C148278-3E04-422E-815A-8999165AB6F3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Modern Wi-Fi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252000" y="69264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6" name="Table 5"/>
          <p:cNvGraphicFramePr/>
          <p:nvPr/>
        </p:nvGraphicFramePr>
        <p:xfrm>
          <a:off x="273600" y="1873800"/>
          <a:ext cx="8639280" cy="3767400"/>
        </p:xfrm>
        <a:graphic>
          <a:graphicData uri="http://schemas.openxmlformats.org/drawingml/2006/table">
            <a:tbl>
              <a:tblPr/>
              <a:tblGrid>
                <a:gridCol w="2879640"/>
                <a:gridCol w="2879640"/>
                <a:gridCol w="2880360"/>
              </a:tblGrid>
              <a:tr h="36756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IEEE 802.11ac (Wi-Fi 5)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IEEE 802.11ax (Wi-Fi 6)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Spectrum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5 GHz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2.4 GHz, 5 GHz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43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Bandwidth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Up to 160 MHz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Up to 40 Mhz (2.4 GHz), 160 Mhz at 5 GHz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OFDM Guard Interval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0.4 or 0.8 μs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0.8, 1.6 or 3.2 μs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Maximal Data Rate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6.9 Gbit/s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9.6 Gbit/s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43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Max Modulation Coding Scheme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256-QAM 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1024-QAM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Multi-User Technology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MU-MIMO 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MU-MIMO, OFDMA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43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Multi-User Transmission Direction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Downlink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Downlink und Uplink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17" name="CustomShape 1"/>
          <p:cNvSpPr/>
          <p:nvPr/>
        </p:nvSpPr>
        <p:spPr>
          <a:xfrm>
            <a:off x="1649520" y="6520680"/>
            <a:ext cx="596340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2060"/>
                </a:solidFill>
                <a:latin typeface="Open Sans"/>
                <a:ea typeface="Open Sans"/>
              </a:rPr>
              <a:t>K. Lautenschlaeger, Suitability of Modern Wi-Fi for Wireless Infield-Communication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418" name="Rectangle 2"/>
          <p:cNvSpPr/>
          <p:nvPr/>
        </p:nvSpPr>
        <p:spPr>
          <a:xfrm>
            <a:off x="2959920" y="3600000"/>
            <a:ext cx="5563800" cy="429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Box 4"/>
          <p:cNvSpPr/>
          <p:nvPr/>
        </p:nvSpPr>
        <p:spPr>
          <a:xfrm>
            <a:off x="482760" y="2584800"/>
            <a:ext cx="8179560" cy="14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Arial"/>
              </a:rPr>
              <a:t>Physical Layer Technologies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OFDM Guard Interval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21" name="Picture 9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2768040" y="1281600"/>
            <a:ext cx="5730840" cy="19638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22" name="Table 13"/>
          <p:cNvGraphicFramePr/>
          <p:nvPr/>
        </p:nvGraphicFramePr>
        <p:xfrm>
          <a:off x="550440" y="3436200"/>
          <a:ext cx="7977600" cy="3066840"/>
        </p:xfrm>
        <a:graphic>
          <a:graphicData uri="http://schemas.openxmlformats.org/drawingml/2006/table">
            <a:tbl>
              <a:tblPr/>
              <a:tblGrid>
                <a:gridCol w="1899000"/>
                <a:gridCol w="2518200"/>
                <a:gridCol w="3560760"/>
              </a:tblGrid>
              <a:tr h="10530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Wi-Fi Standard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OFDM Guard Interval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Bandwidth attenuation = 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100 * T</a:t>
                      </a:r>
                      <a:r>
                        <a:rPr b="0" lang="en-US" sz="1800" spc="-1" strike="noStrike" baseline="-25000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FFT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  / T  [%]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4 &amp; 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400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89 %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4 &amp; 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94 %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1600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89 %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3200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Dual Carrier Modulation (DCM)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24" name="Picture 4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292320" y="1488240"/>
            <a:ext cx="8568000" cy="183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NSM 2020-10-24</Template>
  <TotalTime>46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2022-02-14T18:49:54Z</dcterms:created>
  <dc:creator>Christoph Sommer</dc:creator>
  <dc:description/>
  <dc:language>en-GB</dc:language>
  <cp:lastModifiedBy/>
  <dcterms:modified xsi:type="dcterms:W3CDTF">2023-02-07T13:11:17Z</dcterms:modified>
  <cp:revision>61</cp:revision>
  <dc:subject/>
  <dc:title>Networked Systems Modeling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20</vt:i4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23</vt:i4>
  </property>
</Properties>
</file>